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8"/>
  </p:notesMasterIdLst>
  <p:sldIdLst>
    <p:sldId id="256" r:id="rId2"/>
    <p:sldId id="1104" r:id="rId3"/>
    <p:sldId id="578" r:id="rId4"/>
    <p:sldId id="1086" r:id="rId5"/>
    <p:sldId id="1087" r:id="rId6"/>
    <p:sldId id="661" r:id="rId7"/>
    <p:sldId id="1240" r:id="rId8"/>
    <p:sldId id="702" r:id="rId9"/>
    <p:sldId id="1041" r:id="rId10"/>
    <p:sldId id="457" r:id="rId11"/>
    <p:sldId id="458" r:id="rId12"/>
    <p:sldId id="1088" r:id="rId13"/>
    <p:sldId id="701" r:id="rId14"/>
    <p:sldId id="1094" r:id="rId15"/>
    <p:sldId id="708" r:id="rId16"/>
    <p:sldId id="710" r:id="rId17"/>
    <p:sldId id="1225" r:id="rId18"/>
    <p:sldId id="1090" r:id="rId19"/>
    <p:sldId id="1081" r:id="rId20"/>
    <p:sldId id="1084" r:id="rId21"/>
    <p:sldId id="715" r:id="rId22"/>
    <p:sldId id="1026" r:id="rId23"/>
    <p:sldId id="1102" r:id="rId24"/>
    <p:sldId id="1103" r:id="rId25"/>
    <p:sldId id="1097" r:id="rId26"/>
    <p:sldId id="1099" r:id="rId27"/>
    <p:sldId id="1098" r:id="rId28"/>
    <p:sldId id="1076" r:id="rId29"/>
    <p:sldId id="901" r:id="rId30"/>
    <p:sldId id="863" r:id="rId31"/>
    <p:sldId id="898" r:id="rId32"/>
    <p:sldId id="1228" r:id="rId33"/>
    <p:sldId id="1229" r:id="rId34"/>
    <p:sldId id="883" r:id="rId35"/>
    <p:sldId id="874" r:id="rId36"/>
    <p:sldId id="880" r:id="rId37"/>
    <p:sldId id="881" r:id="rId38"/>
    <p:sldId id="879" r:id="rId39"/>
    <p:sldId id="882" r:id="rId40"/>
    <p:sldId id="900" r:id="rId41"/>
    <p:sldId id="757" r:id="rId42"/>
    <p:sldId id="1232" r:id="rId43"/>
    <p:sldId id="1269" r:id="rId44"/>
    <p:sldId id="1070" r:id="rId45"/>
    <p:sldId id="1268" r:id="rId46"/>
    <p:sldId id="1046" r:id="rId47"/>
    <p:sldId id="1058" r:id="rId48"/>
    <p:sldId id="1045" r:id="rId49"/>
    <p:sldId id="1044" r:id="rId50"/>
    <p:sldId id="758" r:id="rId51"/>
    <p:sldId id="776" r:id="rId52"/>
    <p:sldId id="1233" r:id="rId53"/>
    <p:sldId id="1234" r:id="rId54"/>
    <p:sldId id="1235" r:id="rId55"/>
    <p:sldId id="1071" r:id="rId56"/>
    <p:sldId id="780" r:id="rId57"/>
    <p:sldId id="1236" r:id="rId58"/>
    <p:sldId id="1237" r:id="rId59"/>
    <p:sldId id="964" r:id="rId60"/>
    <p:sldId id="785" r:id="rId61"/>
    <p:sldId id="966" r:id="rId62"/>
    <p:sldId id="965" r:id="rId63"/>
    <p:sldId id="1263" r:id="rId64"/>
    <p:sldId id="1264" r:id="rId65"/>
    <p:sldId id="784" r:id="rId66"/>
    <p:sldId id="789" r:id="rId67"/>
    <p:sldId id="792" r:id="rId68"/>
    <p:sldId id="949" r:id="rId69"/>
    <p:sldId id="1048" r:id="rId70"/>
    <p:sldId id="967" r:id="rId71"/>
    <p:sldId id="1080" r:id="rId72"/>
    <p:sldId id="1082" r:id="rId73"/>
    <p:sldId id="1049" r:id="rId74"/>
    <p:sldId id="1050" r:id="rId75"/>
    <p:sldId id="1051" r:id="rId76"/>
    <p:sldId id="767" r:id="rId77"/>
    <p:sldId id="824" r:id="rId78"/>
    <p:sldId id="825" r:id="rId79"/>
    <p:sldId id="826" r:id="rId80"/>
    <p:sldId id="986" r:id="rId81"/>
    <p:sldId id="976" r:id="rId82"/>
    <p:sldId id="1238" r:id="rId83"/>
    <p:sldId id="764" r:id="rId84"/>
    <p:sldId id="992" r:id="rId85"/>
    <p:sldId id="993" r:id="rId86"/>
    <p:sldId id="985" r:id="rId87"/>
    <p:sldId id="1072" r:id="rId88"/>
    <p:sldId id="1073" r:id="rId89"/>
    <p:sldId id="1074" r:id="rId90"/>
    <p:sldId id="979" r:id="rId91"/>
    <p:sldId id="980" r:id="rId92"/>
    <p:sldId id="981" r:id="rId93"/>
    <p:sldId id="983" r:id="rId94"/>
    <p:sldId id="984" r:id="rId95"/>
    <p:sldId id="1270" r:id="rId96"/>
    <p:sldId id="1258" r:id="rId97"/>
    <p:sldId id="1259" r:id="rId98"/>
    <p:sldId id="1116" r:id="rId99"/>
    <p:sldId id="1105" r:id="rId100"/>
    <p:sldId id="1106" r:id="rId101"/>
    <p:sldId id="1107" r:id="rId102"/>
    <p:sldId id="1241" r:id="rId103"/>
    <p:sldId id="1083" r:id="rId104"/>
    <p:sldId id="1245" r:id="rId105"/>
    <p:sldId id="1246" r:id="rId106"/>
    <p:sldId id="447"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Lst>
        </p14:section>
        <p14:section name="概述" id="{9DF868EE-B824-44CC-8826-256FBE934308}">
          <p14:sldIdLst>
            <p14:sldId id="578"/>
            <p14:sldId id="1086"/>
            <p14:sldId id="1087"/>
            <p14:sldId id="661"/>
            <p14:sldId id="1240"/>
          </p14:sldIdLst>
        </p14:section>
        <p14:section name="机器学习概述" id="{0256B5CE-E143-4421-B22E-1AD5866189B6}">
          <p14:sldIdLst>
            <p14:sldId id="702"/>
            <p14:sldId id="1041"/>
            <p14:sldId id="457"/>
            <p14:sldId id="458"/>
            <p14:sldId id="1088"/>
            <p14:sldId id="701"/>
            <p14:sldId id="1094"/>
            <p14:sldId id="708"/>
            <p14:sldId id="710"/>
            <p14:sldId id="1225"/>
            <p14:sldId id="1090"/>
            <p14:sldId id="1081"/>
            <p14:sldId id="1084"/>
          </p14:sldIdLst>
        </p14:section>
        <p14:section name="线性模型" id="{47904774-BB21-455F-88D0-3557B98D232C}">
          <p14:sldIdLst>
            <p14:sldId id="715"/>
            <p14:sldId id="1026"/>
            <p14:sldId id="1102"/>
            <p14:sldId id="1103"/>
            <p14:sldId id="1097"/>
            <p14:sldId id="1099"/>
            <p14:sldId id="1098"/>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985"/>
            <p14:sldId id="1072"/>
            <p14:sldId id="1073"/>
            <p14:sldId id="1074"/>
            <p14:sldId id="979"/>
            <p14:sldId id="980"/>
            <p14:sldId id="981"/>
            <p14:sldId id="983"/>
            <p14:sldId id="984"/>
            <p14:sldId id="1270"/>
            <p14:sldId id="1258"/>
            <p14:sldId id="1259"/>
            <p14:sldId id="1116"/>
            <p14:sldId id="1105"/>
            <p14:sldId id="1106"/>
            <p14:sldId id="1107"/>
            <p14:sldId id="1241"/>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0" autoAdjust="0"/>
    <p:restoredTop sz="79030" autoAdjust="0"/>
  </p:normalViewPr>
  <p:slideViewPr>
    <p:cSldViewPr>
      <p:cViewPr varScale="1">
        <p:scale>
          <a:sx n="109" d="100"/>
          <a:sy n="109" d="100"/>
        </p:scale>
        <p:origin x="2085" y="55"/>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8">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5/15/2019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33</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45</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46</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47</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51</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87</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88</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89</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99</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27</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tmp"/><Relationship Id="rId2" Type="http://schemas.openxmlformats.org/officeDocument/2006/relationships/image" Target="../media/image127.tmp"/><Relationship Id="rId1" Type="http://schemas.openxmlformats.org/officeDocument/2006/relationships/slideLayout" Target="../slideLayouts/slideLayout3.xml"/><Relationship Id="rId5" Type="http://schemas.openxmlformats.org/officeDocument/2006/relationships/image" Target="../media/image130.tmp"/><Relationship Id="rId4" Type="http://schemas.openxmlformats.org/officeDocument/2006/relationships/image" Target="../media/image129.tmp"/></Relationships>
</file>

<file path=ppt/slides/_rels/slide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tmp"/></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5.png"/><Relationship Id="rId10" Type="http://schemas.openxmlformats.org/officeDocument/2006/relationships/image" Target="../media/image26.tmp"/><Relationship Id="rId4" Type="http://schemas.openxmlformats.org/officeDocument/2006/relationships/image" Target="../media/image24.png"/><Relationship Id="rId9"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1.xml"/><Relationship Id="rId7" Type="http://schemas.openxmlformats.org/officeDocument/2006/relationships/slide" Target="slide95.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76.xml"/><Relationship Id="rId5" Type="http://schemas.openxmlformats.org/officeDocument/2006/relationships/slide" Target="slide50.xml"/><Relationship Id="rId4" Type="http://schemas.openxmlformats.org/officeDocument/2006/relationships/slide" Target="slide40.xml"/></Relationships>
</file>

<file path=ppt/slides/_rels/slide20.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4.xml"/><Relationship Id="rId4" Type="http://schemas.openxmlformats.org/officeDocument/2006/relationships/image" Target="../media/image35.tmp"/></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tmp"/><Relationship Id="rId2" Type="http://schemas.openxmlformats.org/officeDocument/2006/relationships/image" Target="../media/image36.tmp"/><Relationship Id="rId1" Type="http://schemas.openxmlformats.org/officeDocument/2006/relationships/slideLayout" Target="../slideLayouts/slideLayout3.xml"/><Relationship Id="rId6" Type="http://schemas.openxmlformats.org/officeDocument/2006/relationships/image" Target="../media/image40.tmp"/><Relationship Id="rId5" Type="http://schemas.openxmlformats.org/officeDocument/2006/relationships/image" Target="../media/image39.tmp"/><Relationship Id="rId4" Type="http://schemas.openxmlformats.org/officeDocument/2006/relationships/image" Target="../media/image38.tmp"/></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2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tmp"/><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gif"/><Relationship Id="rId1" Type="http://schemas.openxmlformats.org/officeDocument/2006/relationships/slideLayout" Target="../slideLayouts/slideLayout3.xml"/><Relationship Id="rId5" Type="http://schemas.openxmlformats.org/officeDocument/2006/relationships/image" Target="../media/image79.gif"/><Relationship Id="rId4" Type="http://schemas.openxmlformats.org/officeDocument/2006/relationships/image" Target="../media/image78.gif"/></Relationships>
</file>

<file path=ppt/slides/_rels/slide56.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78.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image" Target="../media/image104.tmp"/><Relationship Id="rId1" Type="http://schemas.openxmlformats.org/officeDocument/2006/relationships/slideLayout" Target="../slideLayouts/slideLayout3.xml"/><Relationship Id="rId4" Type="http://schemas.openxmlformats.org/officeDocument/2006/relationships/image" Target="../media/image106.tm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image" Target="../media/image107.tmp"/><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image" Target="../media/image109.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4.xml"/><Relationship Id="rId5" Type="http://schemas.openxmlformats.org/officeDocument/2006/relationships/image" Target="../media/image114.tmp"/><Relationship Id="rId4" Type="http://schemas.openxmlformats.org/officeDocument/2006/relationships/image" Target="../media/image113.tmp"/></Relationships>
</file>

<file path=ppt/slides/_rels/slide84.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6.tmp"/><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神经网络与深度学习</a:t>
            </a:r>
            <a:endParaRPr lang="en-US" altLang="zh-CN" dirty="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5/15/2019</a:t>
            </a:fld>
            <a:endParaRPr lang="en-US" altLang="zh-CN" dirty="0">
              <a:hlinkClick r:id="rId3"/>
            </a:endParaRPr>
          </a:p>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a:t>给定查询</a:t>
            </a:r>
            <a:r>
              <a:rPr lang="en-US" altLang="zh-CN" dirty="0"/>
              <a:t>q</a:t>
            </a:r>
            <a:r>
              <a:rPr lang="zh-CN" altLang="en-US" dirty="0"/>
              <a:t>和输入信息</a:t>
            </a:r>
            <a:r>
              <a:rPr lang="en-US" altLang="zh-CN" b="1" dirty="0"/>
              <a:t>x</a:t>
            </a:r>
            <a:r>
              <a:rPr lang="en-US" altLang="zh-CN" baseline="-25000" dirty="0"/>
              <a:t>1:N</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en-US" altLang="zh-CN" dirty="0"/>
              <a:t>s(</a:t>
            </a:r>
            <a:r>
              <a:rPr lang="en-US" altLang="zh-CN" b="1" dirty="0"/>
              <a:t>x</a:t>
            </a:r>
            <a:r>
              <a:rPr lang="en-US" altLang="zh-CN" baseline="-25000" dirty="0"/>
              <a:t>i</a:t>
            </a:r>
            <a:r>
              <a:rPr lang="en-US" altLang="zh-CN" dirty="0"/>
              <a:t> ,q)</a:t>
            </a:r>
            <a:r>
              <a:rPr lang="zh-CN" altLang="en-US" dirty="0"/>
              <a:t>为注意力打分函数</a:t>
            </a:r>
            <a:endParaRPr lang="en-US" altLang="zh-CN" dirty="0"/>
          </a:p>
          <a:p>
            <a:pPr lvl="1"/>
            <a:r>
              <a:rPr lang="zh-CN" altLang="en-US" dirty="0"/>
              <a:t>加性模型</a:t>
            </a:r>
            <a:endParaRPr lang="en-US" altLang="zh-CN" dirty="0"/>
          </a:p>
          <a:p>
            <a:pPr lvl="1"/>
            <a:endParaRPr lang="en-US" altLang="zh-CN" dirty="0"/>
          </a:p>
          <a:p>
            <a:pPr lvl="1"/>
            <a:r>
              <a:rPr lang="zh-CN" altLang="en-US" dirty="0"/>
              <a:t>乘法模型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推荐材料</a:t>
            </a:r>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rId3" action="ppaction://hlinksldjump"/>
              </a:rPr>
              <a:t>线性模型</a:t>
            </a:r>
            <a:endParaRPr lang="en-US" altLang="zh-CN" dirty="0"/>
          </a:p>
          <a:p>
            <a:r>
              <a:rPr lang="zh-CN" altLang="en-US" dirty="0"/>
              <a:t>网络模型</a:t>
            </a:r>
            <a:endParaRPr lang="en-US" altLang="zh-CN" dirty="0"/>
          </a:p>
          <a:p>
            <a:pPr lvl="1"/>
            <a:r>
              <a:rPr lang="zh-CN" altLang="en-US" dirty="0">
                <a:hlinkClick r:id="rId4" action="ppaction://hlinksldjump"/>
              </a:rPr>
              <a:t>前馈神经网络</a:t>
            </a:r>
            <a:endParaRPr lang="en-US" altLang="zh-CN" dirty="0"/>
          </a:p>
          <a:p>
            <a:pPr lvl="1"/>
            <a:r>
              <a:rPr lang="zh-CN" altLang="en-US" dirty="0">
                <a:hlinkClick r:id="rId5" action="ppaction://hlinksldjump"/>
              </a:rPr>
              <a:t>卷积神经网络</a:t>
            </a:r>
            <a:endParaRPr lang="en-US" altLang="zh-CN" dirty="0"/>
          </a:p>
          <a:p>
            <a:pPr lvl="1"/>
            <a:r>
              <a:rPr lang="zh-CN" altLang="en-US" dirty="0">
                <a:hlinkClick r:id="rId6" action="ppaction://hlinksldjump"/>
              </a:rPr>
              <a:t>循环神经网络</a:t>
            </a:r>
            <a:endParaRPr lang="en-US" altLang="zh-CN" dirty="0"/>
          </a:p>
          <a:p>
            <a:pPr lvl="1"/>
            <a:r>
              <a:rPr lang="zh-CN" altLang="en-US" dirty="0">
                <a:hlinkClick r:id="rId7" action="ppaction://hlinksldjump"/>
              </a:rPr>
              <a:t>图网络</a:t>
            </a:r>
            <a:endParaRPr lang="en-US" altLang="zh-CN" dirty="0"/>
          </a:p>
          <a:p>
            <a:pPr lvl="1"/>
            <a:r>
              <a:rPr lang="zh-CN" altLang="en-US" dirty="0">
                <a:hlinkClick r:id="rId8" action="ppaction://hlinksldjump"/>
              </a:rPr>
              <a:t>记忆与注意力机制</a:t>
            </a:r>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应用：图像分类</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23272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a:t>Softmax</a:t>
            </a:r>
            <a:r>
              <a:rPr lang="zh-CN" altLang="en-US" dirty="0"/>
              <a:t>函数</a:t>
            </a:r>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t>深度学习天然不是神经网络，但神经网络天然是深度学习！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生物学上感受野</a:t>
            </a:r>
            <a:endParaRPr lang="en-US" altLang="zh-CN" dirty="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卷积网络是由卷积层、子采样层、全连接层交叉堆叠而成。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630031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180630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分布式系统：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前馈网络的一些不足</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3836085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606583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输入：序列</a:t>
            </a:r>
            <a:endParaRPr lang="en-US" altLang="zh-CN" dirty="0"/>
          </a:p>
          <a:p>
            <a:r>
              <a:rPr lang="zh-CN" altLang="en-US" dirty="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a:solidFill>
                  <a:srgbClr val="FF0000"/>
                </a:solidFill>
              </a:rPr>
              <a:t>超</a:t>
            </a:r>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a:solidFill>
                  <a:srgbClr val="0000FF"/>
                </a:solidFill>
              </a:rPr>
              <a:t>超</a:t>
            </a:r>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438"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439"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440"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441"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5800E-6E42-4EA4-8B9A-196841688201}"/>
              </a:ext>
            </a:extLst>
          </p:cNvPr>
          <p:cNvSpPr>
            <a:spLocks noGrp="1"/>
          </p:cNvSpPr>
          <p:nvPr>
            <p:ph type="ctrTitle"/>
          </p:nvPr>
        </p:nvSpPr>
        <p:spPr/>
        <p:txBody>
          <a:bodyPr/>
          <a:lstStyle/>
          <a:p>
            <a:r>
              <a:rPr lang="zh-CN" altLang="en-US" dirty="0"/>
              <a:t>图网络</a:t>
            </a:r>
          </a:p>
        </p:txBody>
      </p:sp>
    </p:spTree>
    <p:extLst>
      <p:ext uri="{BB962C8B-B14F-4D97-AF65-F5344CB8AC3E}">
        <p14:creationId xmlns:p14="http://schemas.microsoft.com/office/powerpoint/2010/main" val="589134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30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807359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19273</TotalTime>
  <Words>3182</Words>
  <Application>Microsoft Office PowerPoint</Application>
  <PresentationFormat>全屏显示(4:3)</PresentationFormat>
  <Paragraphs>571</Paragraphs>
  <Slides>106</Slides>
  <Notes>20</Notes>
  <HiddenSlides>1</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106</vt:i4>
      </vt:variant>
    </vt:vector>
  </HeadingPairs>
  <TitlesOfParts>
    <vt:vector size="124" baseType="lpstr">
      <vt:lpstr>-apple-system</vt:lpstr>
      <vt:lpstr>新細明體</vt:lpstr>
      <vt:lpstr>等线</vt:lpstr>
      <vt:lpstr>黑体</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芒果机器学习</vt:lpstr>
      <vt:lpstr>芒果机器学习</vt:lpstr>
      <vt:lpstr>机器学习概览</vt:lpstr>
      <vt:lpstr>机器学习的三要素</vt:lpstr>
      <vt:lpstr>常见的机器学习类型</vt:lpstr>
      <vt:lpstr>参数学习</vt:lpstr>
      <vt:lpstr>优化：梯度下降法</vt:lpstr>
      <vt:lpstr>机器学习 = 优化？</vt:lpstr>
      <vt:lpstr>泛化错误</vt:lpstr>
      <vt:lpstr>如何减少泛化错误？</vt:lpstr>
      <vt:lpstr>正则化（regularization）</vt:lpstr>
      <vt:lpstr>线性模型</vt:lpstr>
      <vt:lpstr>线性模型</vt:lpstr>
      <vt:lpstr>应用：图像分类</vt:lpstr>
      <vt:lpstr>应用：文本分类</vt:lpstr>
      <vt:lpstr>Logistic回归</vt:lpstr>
      <vt:lpstr>扩展到多类</vt:lpstr>
      <vt:lpstr>Softmax回归</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ResNet</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图网络</vt:lpstr>
      <vt:lpstr>图网络</vt:lpstr>
      <vt:lpstr>图网络</vt:lpstr>
      <vt:lpstr>注意力与记忆机制</vt:lpstr>
      <vt:lpstr>通用近似定理</vt:lpstr>
      <vt:lpstr>大脑中的注意力</vt:lpstr>
      <vt:lpstr>注意力示例</vt:lpstr>
      <vt:lpstr>注意力分布</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2118</cp:revision>
  <dcterms:created xsi:type="dcterms:W3CDTF">2009-03-19T21:17:53Z</dcterms:created>
  <dcterms:modified xsi:type="dcterms:W3CDTF">2019-05-15T14:53:34Z</dcterms:modified>
</cp:coreProperties>
</file>